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Zábranská Sandra a Švecová Doruntina, 2.B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7978D-3F06-41BE-89E0-7B3B4F442534}" type="datetimeFigureOut">
              <a:rPr lang="cs-CZ" smtClean="0"/>
              <a:pPr/>
              <a:t>29.3.2012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46154-660F-488E-83A0-2324CDBB18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123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Zábranská Sandra a Švecová Doruntina, 2.B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B6F6A-B712-40E0-BA4B-266365751F7A}" type="datetimeFigureOut">
              <a:rPr lang="cs-CZ" smtClean="0"/>
              <a:pPr/>
              <a:t>29.3.2012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42CCA-3A7F-4464-8455-ADD5EF8DCCD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1253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3B3CA14-A998-4520-B9B6-9CCF3385EBE9}" type="datetime1">
              <a:rPr lang="cs-CZ" smtClean="0"/>
              <a:pPr/>
              <a:t>29.3.2012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B233058-2C52-4183-A315-076A400A45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4191-0DD4-42D8-BB71-2CA3CC704A05}" type="datetime1">
              <a:rPr lang="cs-CZ" smtClean="0"/>
              <a:pPr/>
              <a:t>29.3.2012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3058-2C52-4183-A315-076A400A45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3A3A-25CD-4C5C-9C73-2392E1198AE7}" type="datetime1">
              <a:rPr lang="cs-CZ" smtClean="0"/>
              <a:pPr/>
              <a:t>29.3.2012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3058-2C52-4183-A315-076A400A45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C1DBDB-CE5C-4660-B90F-5059519F7518}" type="datetime1">
              <a:rPr lang="cs-CZ" smtClean="0"/>
              <a:pPr/>
              <a:t>29.3.2012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B233058-2C52-4183-A315-076A400A451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A57D529-A5C0-4BF4-8A9C-716336B6250C}" type="datetime1">
              <a:rPr lang="cs-CZ" smtClean="0"/>
              <a:pPr/>
              <a:t>29.3.2012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B233058-2C52-4183-A315-076A400A45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ADE8-E9B7-4440-B443-32C6EEAA6783}" type="datetime1">
              <a:rPr lang="cs-CZ" smtClean="0"/>
              <a:pPr/>
              <a:t>29.3.2012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3058-2C52-4183-A315-076A400A451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E573-14B7-4A44-A24D-47B9C61166C5}" type="datetime1">
              <a:rPr lang="cs-CZ" smtClean="0"/>
              <a:pPr/>
              <a:t>29.3.2012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3058-2C52-4183-A315-076A400A451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ECD0DF8-5075-404E-9DC8-691D371772F7}" type="datetime1">
              <a:rPr lang="cs-CZ" smtClean="0"/>
              <a:pPr/>
              <a:t>29.3.2012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B233058-2C52-4183-A315-076A400A451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3BE4-CF1C-474E-85EF-9421F8CC93BE}" type="datetime1">
              <a:rPr lang="cs-CZ" smtClean="0"/>
              <a:pPr/>
              <a:t>29.3.2012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3058-2C52-4183-A315-076A400A45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57D4109-E464-45B3-AFFC-B037FE62362D}" type="datetime1">
              <a:rPr lang="cs-CZ" smtClean="0"/>
              <a:pPr/>
              <a:t>29.3.2012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B233058-2C52-4183-A315-076A400A451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73A1BD5-678F-425F-927B-12840743DAA5}" type="datetime1">
              <a:rPr lang="cs-CZ" smtClean="0"/>
              <a:pPr/>
              <a:t>29.3.2012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B233058-2C52-4183-A315-076A400A451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FC25C36-A218-433D-9C9E-2BAD82012DF3}" type="datetime1">
              <a:rPr lang="cs-CZ" smtClean="0"/>
              <a:pPr/>
              <a:t>29.3.2012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B233058-2C52-4183-A315-076A400A451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43108" y="0"/>
            <a:ext cx="6643734" cy="4929222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/>
                </a:solidFill>
                <a:latin typeface="Comic Sans MS" pitchFamily="66" charset="0"/>
              </a:rPr>
              <a:t>Růst těla – Růst kostí ( do délky, do šířky) ontogenetický, prenatální vývoj (stádia morula, blastuly, gastruly, neuryly) zvětšování embrya a plodu</a:t>
            </a:r>
            <a:endParaRPr lang="cs-CZ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857752" y="585789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000" b="1" dirty="0" smtClean="0"/>
              <a:t>Zábranská Sandra</a:t>
            </a:r>
          </a:p>
          <a:p>
            <a:r>
              <a:rPr lang="cs-CZ" sz="2000" b="1" dirty="0" smtClean="0"/>
              <a:t>Švecová </a:t>
            </a:r>
            <a:r>
              <a:rPr lang="cs-CZ" sz="2000" b="1" dirty="0" err="1" smtClean="0"/>
              <a:t>Doruntina</a:t>
            </a:r>
            <a:endParaRPr lang="cs-CZ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762000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28860" y="0"/>
            <a:ext cx="6172200" cy="37511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latin typeface="Comic Sans MS" pitchFamily="66" charset="0"/>
              </a:rPr>
              <a:t>Prenatální vývoj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5" y="285728"/>
            <a:ext cx="7286645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emb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4282" y="714356"/>
            <a:ext cx="2428892" cy="2428892"/>
          </a:xfrm>
          <a:prstGeom prst="rect">
            <a:avLst/>
          </a:prstGeom>
          <a:noFill/>
          <a:ln/>
        </p:spPr>
      </p:pic>
      <p:pic>
        <p:nvPicPr>
          <p:cNvPr id="3" name="Picture 9" descr="emb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714356"/>
            <a:ext cx="2450406" cy="2450405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428596" y="357166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   MORULA	               BLASTULA                            GASTRULA</a:t>
            </a:r>
            <a:endParaRPr lang="cs-CZ" dirty="0"/>
          </a:p>
        </p:txBody>
      </p:sp>
      <p:pic>
        <p:nvPicPr>
          <p:cNvPr id="5" name="Picture 5" descr="stichopus_gastrula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643570" y="714356"/>
            <a:ext cx="2728024" cy="2500330"/>
          </a:xfrm>
          <a:prstGeom prst="rect">
            <a:avLst/>
          </a:prstGeom>
          <a:noFill/>
          <a:ln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57418" y="4143380"/>
            <a:ext cx="307183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bdélník 6"/>
          <p:cNvSpPr/>
          <p:nvPr/>
        </p:nvSpPr>
        <p:spPr>
          <a:xfrm>
            <a:off x="3214678" y="3500438"/>
            <a:ext cx="1401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NEURULA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0"/>
            <a:ext cx="4286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u="sng" dirty="0" smtClean="0"/>
              <a:t>Embryonální vývoj</a:t>
            </a:r>
            <a:endParaRPr lang="cs-CZ" sz="2800" b="1" u="sng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7500990" cy="307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Documents and Settings\Martin\Plocha\vyvoj-embrya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643314"/>
            <a:ext cx="7837954" cy="3071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7898542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286124"/>
            <a:ext cx="5900741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0086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Obrázek 5" descr="vyvoj-embrya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3457575"/>
            <a:ext cx="5857884" cy="340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5720" y="214290"/>
            <a:ext cx="8358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 smtClean="0">
                <a:solidFill>
                  <a:srgbClr val="C00000"/>
                </a:solidFill>
              </a:rPr>
              <a:t>1. až 8. týden od početí (3. až 10. týden těhotenství)</a:t>
            </a:r>
            <a:endParaRPr lang="cs-CZ" sz="2400" b="1" u="sng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Martin\Plocha\ryhovani-vajic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642918"/>
            <a:ext cx="6643734" cy="3000396"/>
          </a:xfrm>
          <a:prstGeom prst="rect">
            <a:avLst/>
          </a:prstGeom>
          <a:noFill/>
        </p:spPr>
      </p:pic>
      <p:pic>
        <p:nvPicPr>
          <p:cNvPr id="1027" name="Picture 3" descr="C:\Documents and Settings\Martin\Plocha\blastu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571852"/>
            <a:ext cx="5595333" cy="3286148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714348" y="1714488"/>
            <a:ext cx="285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1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214414" y="5143512"/>
            <a:ext cx="285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2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52"/>
            <a:ext cx="7205694" cy="634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bdélník 2"/>
          <p:cNvSpPr/>
          <p:nvPr/>
        </p:nvSpPr>
        <p:spPr>
          <a:xfrm>
            <a:off x="500034" y="428604"/>
            <a:ext cx="285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3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artin\Plocha\embryo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001056" cy="3500438"/>
          </a:xfrm>
          <a:prstGeom prst="rect">
            <a:avLst/>
          </a:prstGeom>
          <a:noFill/>
        </p:spPr>
      </p:pic>
      <p:pic>
        <p:nvPicPr>
          <p:cNvPr id="3075" name="Picture 3" descr="C:\Documents and Settings\Martin\Plocha\embryo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500438"/>
            <a:ext cx="7458861" cy="3357562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142844" y="571480"/>
            <a:ext cx="285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4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57158" y="4286256"/>
            <a:ext cx="285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5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001055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358214" y="428604"/>
            <a:ext cx="2857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6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Obrázek 3" descr="http://www.porodnice.cz/files/u19894/prehled_vyvoje_embrya_plod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000108"/>
            <a:ext cx="20669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5984" y="571480"/>
            <a:ext cx="5572164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1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</a:rPr>
              <a:t>Růst těla </a:t>
            </a:r>
            <a:endParaRPr lang="cs-CZ" sz="3200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růst do délky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zvětšování hmotnosti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04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Délkový růst</a:t>
            </a:r>
          </a:p>
          <a:p>
            <a:pPr marL="0" marR="0" lvl="0" indent="304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048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Dělení</a:t>
            </a:r>
            <a:r>
              <a:rPr lang="cs-CZ" sz="2800" dirty="0">
                <a:latin typeface="Comic Sans MS" pitchFamily="66" charset="0"/>
                <a:ea typeface="Times New Roman" pitchFamily="18" charset="0"/>
              </a:rPr>
              <a:t> </a:t>
            </a:r>
            <a:r>
              <a:rPr lang="cs-CZ" sz="2800" dirty="0" smtClean="0">
                <a:latin typeface="Comic Sans MS" pitchFamily="66" charset="0"/>
                <a:ea typeface="Times New Roman" pitchFamily="18" charset="0"/>
              </a:rPr>
              <a:t> 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buněk růstových</a:t>
            </a:r>
            <a:r>
              <a:rPr kumimoji="0" lang="cs-CZ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chrupavek dlouhých kostí a obratlových těl 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           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probíhá  nerovnoměrně ve stáří  dochází k mírnému poklesu výšky ( 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</a:rPr>
              <a:t>snížení meziobratlových 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omic Sans MS" pitchFamily="66" charset="0"/>
            </a:endParaRPr>
          </a:p>
          <a:p>
            <a:pPr marL="0" marR="0" lvl="0" indent="304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</a:rPr>
              <a:t>    plotének a ohnutí páteře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)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304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</a:t>
            </a: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744141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8143900" y="571480"/>
            <a:ext cx="2857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7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00298" y="285728"/>
            <a:ext cx="5457820" cy="6215106"/>
          </a:xfrm>
        </p:spPr>
        <p:txBody>
          <a:bodyPr>
            <a:normAutofit/>
          </a:bodyPr>
          <a:lstStyle/>
          <a:p>
            <a:pPr lvl="0" indent="304800" eaLnBrk="0" fontAlgn="base" hangingPunct="0">
              <a:spcAft>
                <a:spcPct val="0"/>
              </a:spcAft>
              <a:buFont typeface="Arial" pitchFamily="34" charset="0"/>
              <a:buChar char="•"/>
            </a:pPr>
            <a:r>
              <a:rPr lang="cs-CZ" sz="2800" u="sng" cap="none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</a:rPr>
              <a:t>Růst orgánů a tkání </a:t>
            </a:r>
            <a:r>
              <a:rPr lang="cs-CZ" sz="2800" b="0" cap="none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</a:rPr>
              <a:t>- v poměru k růstu celého těla, je nerovnoměrný</a:t>
            </a:r>
            <a:r>
              <a:rPr lang="cs-CZ" sz="2800" b="0" cap="none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cs-CZ" sz="2800" b="0" cap="none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cs-CZ" sz="2800" b="0" cap="none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cs-CZ" sz="2800" b="0" cap="none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</a:rPr>
              <a:t>Během růstu s mění proporce těla a poměr mezi velikostí orgánů</a:t>
            </a:r>
            <a:r>
              <a:rPr lang="cs-CZ" sz="2800" b="0" cap="none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cs-CZ" sz="2800" b="0" cap="none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cs-CZ" sz="2800" u="sng" cap="none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</a:rPr>
              <a:t>Akcelerace (zrychlení) růstu </a:t>
            </a:r>
            <a:r>
              <a:rPr lang="cs-CZ" sz="2800" b="0" cap="none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</a:rPr>
              <a:t>- v Evropě zaznamenávána více než 100 let</a:t>
            </a:r>
            <a:r>
              <a:rPr lang="cs-CZ" sz="2800" b="0" cap="none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cs-CZ" sz="2800" b="0" cap="none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cs-CZ" sz="2800" b="0" cap="none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</a:rPr>
              <a:t>                                               muži vyšší o 7 - 10 cm, ženy o 5 - 7 cm</a:t>
            </a:r>
            <a:r>
              <a:rPr lang="cs-CZ" sz="2800" b="0" cap="none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cs-CZ" sz="2800" b="0" cap="none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cs-CZ" sz="2800" u="sng" cap="none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</a:rPr>
              <a:t>Příčiny:</a:t>
            </a:r>
            <a:r>
              <a:rPr lang="cs-CZ" sz="2800" b="0" u="sng" cap="none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</a:rPr>
              <a:t> </a:t>
            </a:r>
            <a:r>
              <a:rPr lang="cs-CZ" sz="2800" b="0" cap="none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</a:rPr>
              <a:t>nejspíše změny ve složení potravy 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8992" y="785794"/>
            <a:ext cx="2571768" cy="662934"/>
          </a:xfrm>
        </p:spPr>
        <p:txBody>
          <a:bodyPr>
            <a:noAutofit/>
          </a:bodyPr>
          <a:lstStyle/>
          <a:p>
            <a:r>
              <a:rPr lang="cs-CZ" sz="3200" u="sng" dirty="0" smtClean="0">
                <a:solidFill>
                  <a:schemeClr val="bg1"/>
                </a:solidFill>
              </a:rPr>
              <a:t>Růst kostí</a:t>
            </a:r>
            <a:endParaRPr lang="cs-CZ" sz="3200" u="sng" dirty="0">
              <a:solidFill>
                <a:schemeClr val="bg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5984" y="2071678"/>
            <a:ext cx="6172200" cy="2357454"/>
          </a:xfrm>
        </p:spPr>
        <p:txBody>
          <a:bodyPr>
            <a:noAutofit/>
          </a:bodyPr>
          <a:lstStyle/>
          <a:p>
            <a:r>
              <a:rPr lang="cs-CZ" sz="3200" b="0" dirty="0" smtClean="0">
                <a:solidFill>
                  <a:schemeClr val="bg1"/>
                </a:solidFill>
                <a:latin typeface="Comic Sans MS" pitchFamily="66" charset="0"/>
              </a:rPr>
              <a:t>Kost je složená z převážně mineralizované, vysoce specializované pojivové tkáně, ve které jsou základní stavební a funkční jednotky - kostní buňky (osteoblasty) zabudovány do uzavřených prostorů lakun</a:t>
            </a:r>
            <a:endParaRPr lang="cs-CZ" sz="3200" b="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sz="quarter" idx="1"/>
          </p:nvPr>
        </p:nvSpPr>
        <p:spPr>
          <a:xfrm>
            <a:off x="142844" y="214290"/>
            <a:ext cx="7424766" cy="2328866"/>
          </a:xfrm>
        </p:spPr>
        <p:txBody>
          <a:bodyPr>
            <a:normAutofit/>
          </a:bodyPr>
          <a:lstStyle/>
          <a:p>
            <a:r>
              <a:rPr lang="cs-CZ" b="1" i="1" u="sng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Courier New" pitchFamily="49" charset="0"/>
              </a:rPr>
              <a:t>Růst kosti do délky:</a:t>
            </a:r>
            <a:r>
              <a:rPr lang="cs-CZ" b="1" u="sng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Courier New" pitchFamily="49" charset="0"/>
              </a:rPr>
              <a:t> </a:t>
            </a:r>
            <a:r>
              <a:rPr lang="cs-CZ" b="1" dirty="0" smtClean="0">
                <a:latin typeface="Comic Sans MS" pitchFamily="66" charset="0"/>
              </a:rPr>
              <a:t>Dlouhé kosti končetin (humerus, ulna, radius, femur, ulna, fibula) mají dvě klasické růstové chrupavky; jiné kosti končetin, včetně plochých a některých krátkých kostí mají jednu fýzu</a:t>
            </a:r>
            <a:endParaRPr lang="cs-CZ" b="1" dirty="0">
              <a:latin typeface="Comic Sans MS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285992"/>
            <a:ext cx="3286148" cy="441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14480" y="142852"/>
            <a:ext cx="6172200" cy="537064"/>
          </a:xfrm>
        </p:spPr>
        <p:txBody>
          <a:bodyPr>
            <a:normAutofit fontScale="90000"/>
          </a:bodyPr>
          <a:lstStyle/>
          <a:p>
            <a:r>
              <a:rPr lang="cs-CZ" u="sng" dirty="0" smtClean="0">
                <a:latin typeface="Comic Sans MS" pitchFamily="66" charset="0"/>
              </a:rPr>
              <a:t>Růst  kostí  do  šířky:</a:t>
            </a:r>
            <a:endParaRPr lang="cs-CZ" u="sng" dirty="0">
              <a:latin typeface="Comic Sans MS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85918" y="928670"/>
            <a:ext cx="6172200" cy="13716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b="0" dirty="0" smtClean="0">
                <a:latin typeface="Comic Sans MS" pitchFamily="66" charset="0"/>
              </a:rPr>
              <a:t> </a:t>
            </a:r>
            <a:r>
              <a:rPr lang="cs-CZ" sz="2800" b="0" dirty="0" smtClean="0">
                <a:solidFill>
                  <a:schemeClr val="tx1"/>
                </a:solidFill>
                <a:latin typeface="Comic Sans MS" pitchFamily="66" charset="0"/>
              </a:rPr>
              <a:t>do šířky (tloušťky) přirůstá kost apozicí z hlubokých vrstev periostu a  endostu </a:t>
            </a:r>
          </a:p>
          <a:p>
            <a:pPr>
              <a:buFont typeface="Arial" pitchFamily="34" charset="0"/>
              <a:buChar char="•"/>
            </a:pPr>
            <a:r>
              <a:rPr lang="cs-CZ" sz="2800" b="0" dirty="0" smtClean="0">
                <a:solidFill>
                  <a:schemeClr val="tx1"/>
                </a:solidFill>
                <a:latin typeface="Comic Sans MS" pitchFamily="66" charset="0"/>
              </a:rPr>
              <a:t>Aby byl zachován  tvar  a  proporce rostoucí kosti, je proces  apozice doplněn  procesy  rezorpce (odbourávání) kosti</a:t>
            </a:r>
            <a:endParaRPr lang="cs-CZ" sz="2800" b="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643314"/>
            <a:ext cx="3614136" cy="299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 smtClean="0">
                <a:solidFill>
                  <a:schemeClr val="tx1"/>
                </a:solidFill>
              </a:rPr>
              <a:t>Osifikace (kostnatění) a růst dlouhé kosti</a:t>
            </a:r>
            <a:endParaRPr lang="cs-CZ" sz="32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28604"/>
            <a:ext cx="675194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85918" y="428604"/>
            <a:ext cx="6172200" cy="589430"/>
          </a:xfrm>
        </p:spPr>
        <p:txBody>
          <a:bodyPr>
            <a:normAutofit fontScale="90000"/>
          </a:bodyPr>
          <a:lstStyle/>
          <a:p>
            <a:r>
              <a:rPr lang="cs-CZ" u="sng" dirty="0" smtClean="0">
                <a:latin typeface="Comic Sans MS" pitchFamily="66" charset="0"/>
              </a:rPr>
              <a:t>Faktory ovlivňující růst kostí:</a:t>
            </a:r>
            <a:endParaRPr lang="cs-CZ" u="sng" dirty="0">
              <a:latin typeface="Comic Sans MS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00232" y="1928802"/>
            <a:ext cx="6172200" cy="3071834"/>
          </a:xfrm>
        </p:spPr>
        <p:txBody>
          <a:bodyPr>
            <a:normAutofit fontScale="25000" lnSpcReduction="20000"/>
          </a:bodyPr>
          <a:lstStyle/>
          <a:p>
            <a:r>
              <a:rPr lang="cs-CZ" sz="12800" b="0" dirty="0" smtClean="0">
                <a:solidFill>
                  <a:schemeClr val="tx1"/>
                </a:solidFill>
                <a:latin typeface="Comic Sans MS" pitchFamily="66" charset="0"/>
              </a:rPr>
              <a:t>Řízení  a  regulaci růstu kostí, můžeme rozdělit do dvou skupin na:</a:t>
            </a:r>
          </a:p>
          <a:p>
            <a:pPr lvl="0"/>
            <a:r>
              <a:rPr lang="cs-CZ" sz="12800" b="0" dirty="0" smtClean="0">
                <a:solidFill>
                  <a:schemeClr val="tx1"/>
                </a:solidFill>
                <a:latin typeface="Comic Sans MS" pitchFamily="66" charset="0"/>
              </a:rPr>
              <a:t>·      </a:t>
            </a:r>
            <a:r>
              <a:rPr lang="cs-CZ" sz="12800" b="0" i="1" u="sng" dirty="0" smtClean="0">
                <a:solidFill>
                  <a:schemeClr val="tx1"/>
                </a:solidFill>
                <a:latin typeface="Comic Sans MS" pitchFamily="66" charset="0"/>
              </a:rPr>
              <a:t>vnitřní  faktory</a:t>
            </a:r>
            <a:r>
              <a:rPr lang="cs-CZ" sz="12800" b="0" u="sng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cs-CZ" sz="12800" b="0" dirty="0" smtClean="0">
                <a:solidFill>
                  <a:schemeClr val="tx1"/>
                </a:solidFill>
                <a:latin typeface="Comic Sans MS" pitchFamily="66" charset="0"/>
              </a:rPr>
              <a:t>(genetické informace obsažené v genomu  chondrocytů, chondroblastů a fibroblastů);</a:t>
            </a:r>
          </a:p>
          <a:p>
            <a:pPr lvl="0"/>
            <a:endParaRPr lang="cs-CZ" sz="12800" b="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cs-CZ" sz="12800" b="0" dirty="0" smtClean="0">
                <a:solidFill>
                  <a:schemeClr val="tx1"/>
                </a:solidFill>
                <a:latin typeface="Comic Sans MS" pitchFamily="66" charset="0"/>
              </a:rPr>
              <a:t>·      </a:t>
            </a:r>
            <a:r>
              <a:rPr lang="cs-CZ" sz="12800" b="0" i="1" u="sng" dirty="0" smtClean="0">
                <a:solidFill>
                  <a:schemeClr val="tx1"/>
                </a:solidFill>
                <a:latin typeface="Comic Sans MS" pitchFamily="66" charset="0"/>
              </a:rPr>
              <a:t>zevní  faktory</a:t>
            </a:r>
            <a:r>
              <a:rPr lang="cs-CZ" sz="12800" b="0" u="sng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cs-CZ" sz="12800" b="0" dirty="0" smtClean="0">
                <a:solidFill>
                  <a:schemeClr val="tx1"/>
                </a:solidFill>
                <a:latin typeface="Comic Sans MS" pitchFamily="66" charset="0"/>
              </a:rPr>
              <a:t>(nutritivní a hormonální vlivy; působení mechanických faktorů)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43108" y="1285860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u="sng" dirty="0" smtClean="0">
                <a:solidFill>
                  <a:srgbClr val="CC0000"/>
                </a:solidFill>
              </a:rPr>
              <a:t>ONTOGENETICKÝ VÝVOJ ČLOVĚKA </a:t>
            </a:r>
            <a:br>
              <a:rPr lang="cs-CZ" sz="4000" u="sng" dirty="0" smtClean="0">
                <a:solidFill>
                  <a:srgbClr val="CC0000"/>
                </a:solidFill>
              </a:rPr>
            </a:br>
            <a:r>
              <a:rPr lang="cs-CZ" sz="4000" b="0" dirty="0" smtClean="0">
                <a:solidFill>
                  <a:srgbClr val="CC0000"/>
                </a:solidFill>
              </a:rPr>
              <a:t>začíná oplozením vajíčka a končí smrtí jedince</a:t>
            </a:r>
            <a:r>
              <a:rPr lang="cs-CZ" sz="3200" dirty="0" smtClean="0"/>
              <a:t/>
            </a:r>
            <a:br>
              <a:rPr lang="cs-CZ" sz="3200" dirty="0" smtClean="0"/>
            </a:b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85984" y="2928934"/>
            <a:ext cx="6172200" cy="3357586"/>
          </a:xfrm>
        </p:spPr>
        <p:txBody>
          <a:bodyPr>
            <a:normAutofit lnSpcReduction="10000"/>
          </a:bodyPr>
          <a:lstStyle/>
          <a:p>
            <a:r>
              <a:rPr lang="cs-CZ" sz="3000" b="0" dirty="0" smtClean="0">
                <a:solidFill>
                  <a:schemeClr val="tx1"/>
                </a:solidFill>
                <a:latin typeface="Comic Sans MS" pitchFamily="66" charset="0"/>
              </a:rPr>
              <a:t>je to splynutí mužské pohlavní buňky </a:t>
            </a:r>
            <a:r>
              <a:rPr lang="cs-CZ" sz="3000" b="0" i="1" dirty="0" smtClean="0">
                <a:solidFill>
                  <a:schemeClr val="tx1"/>
                </a:solidFill>
                <a:latin typeface="Comic Sans MS" pitchFamily="66" charset="0"/>
              </a:rPr>
              <a:t>spermie</a:t>
            </a:r>
            <a:r>
              <a:rPr lang="cs-CZ" sz="3000" b="0" dirty="0" smtClean="0">
                <a:solidFill>
                  <a:schemeClr val="tx1"/>
                </a:solidFill>
                <a:latin typeface="Comic Sans MS" pitchFamily="66" charset="0"/>
              </a:rPr>
              <a:t> (haploidní) s ženskou pohlavní buňkou </a:t>
            </a:r>
            <a:r>
              <a:rPr lang="cs-CZ" sz="3000" b="0" i="1" dirty="0" smtClean="0">
                <a:solidFill>
                  <a:schemeClr val="tx1"/>
                </a:solidFill>
                <a:latin typeface="Comic Sans MS" pitchFamily="66" charset="0"/>
              </a:rPr>
              <a:t>vajíčkem </a:t>
            </a:r>
            <a:r>
              <a:rPr lang="cs-CZ" sz="3000" b="0" dirty="0" smtClean="0">
                <a:solidFill>
                  <a:schemeClr val="tx1"/>
                </a:solidFill>
                <a:latin typeface="Comic Sans MS" pitchFamily="66" charset="0"/>
              </a:rPr>
              <a:t>(haploidní)</a:t>
            </a:r>
          </a:p>
          <a:p>
            <a:r>
              <a:rPr lang="cs-CZ" sz="3000" b="0" dirty="0" smtClean="0">
                <a:solidFill>
                  <a:schemeClr val="tx1"/>
                </a:solidFill>
                <a:latin typeface="Comic Sans MS" pitchFamily="66" charset="0"/>
              </a:rPr>
              <a:t>-          oplozením vznikne oplozené vajíčko</a:t>
            </a:r>
            <a:r>
              <a:rPr lang="cs-CZ" sz="3000" b="0" i="1" dirty="0" smtClean="0">
                <a:solidFill>
                  <a:schemeClr val="tx1"/>
                </a:solidFill>
                <a:latin typeface="Comic Sans MS" pitchFamily="66" charset="0"/>
              </a:rPr>
              <a:t> (zygota)</a:t>
            </a:r>
            <a:r>
              <a:rPr lang="cs-CZ" sz="3000" b="0" dirty="0" smtClean="0">
                <a:solidFill>
                  <a:schemeClr val="tx1"/>
                </a:solidFill>
                <a:latin typeface="Comic Sans MS" pitchFamily="66" charset="0"/>
              </a:rPr>
              <a:t> – diploidní</a:t>
            </a:r>
          </a:p>
          <a:p>
            <a:endParaRPr lang="cs-CZ" sz="9600" b="0" u="sng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245</TotalTime>
  <Words>272</Words>
  <Application>Microsoft Office PowerPoint</Application>
  <PresentationFormat>Předvádění na obrazovce (4:3)</PresentationFormat>
  <Paragraphs>41</Paragraphs>
  <Slides>20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Arkýř</vt:lpstr>
      <vt:lpstr>Růst těla – Růst kostí ( do délky, do šířky) ontogenetický, prenatální vývoj (stádia morula, blastuly, gastruly, neuryly) zvětšování embrya a plodu</vt:lpstr>
      <vt:lpstr>Prezentace aplikace PowerPoint</vt:lpstr>
      <vt:lpstr>Růst orgánů a tkání - v poměru k růstu celého těla, je nerovnoměrný  Během růstu s mění proporce těla a poměr mezi velikostí orgánů Akcelerace (zrychlení) růstu - v Evropě zaznamenávána více než 100 let                                                muži vyšší o 7 - 10 cm, ženy o 5 - 7 cm Příčiny: nejspíše změny ve složení potravy </vt:lpstr>
      <vt:lpstr>Růst kostí</vt:lpstr>
      <vt:lpstr>Prezentace aplikace PowerPoint</vt:lpstr>
      <vt:lpstr>Růst  kostí  do  šířky:</vt:lpstr>
      <vt:lpstr>Prezentace aplikace PowerPoint</vt:lpstr>
      <vt:lpstr>Faktory ovlivňující růst kostí:</vt:lpstr>
      <vt:lpstr>ONTOGENETICKÝ VÝVOJ ČLOVĚKA  začíná oplozením vajíčka a končí smrtí jedince </vt:lpstr>
      <vt:lpstr>Prezentace aplikace PowerPoint</vt:lpstr>
      <vt:lpstr>Prenatální vývoj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Růst těla – Růst kostí ( do délky, do šířky) ontogenetický, prenatální vývoj (stádia morula, blastuly, gastruly, neuryly) zvětšování embrya a plodu</dc:title>
  <dc:creator>Martin</dc:creator>
  <cp:lastModifiedBy>pepa</cp:lastModifiedBy>
  <cp:revision>31</cp:revision>
  <dcterms:created xsi:type="dcterms:W3CDTF">2012-02-06T19:38:38Z</dcterms:created>
  <dcterms:modified xsi:type="dcterms:W3CDTF">2012-03-29T20:27:59Z</dcterms:modified>
</cp:coreProperties>
</file>